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24"/>
  </p:notesMasterIdLst>
  <p:sldIdLst>
    <p:sldId id="256" r:id="rId6"/>
    <p:sldId id="284" r:id="rId7"/>
    <p:sldId id="285" r:id="rId8"/>
    <p:sldId id="266" r:id="rId9"/>
    <p:sldId id="268" r:id="rId10"/>
    <p:sldId id="257" r:id="rId11"/>
    <p:sldId id="258" r:id="rId12"/>
    <p:sldId id="259" r:id="rId13"/>
    <p:sldId id="265" r:id="rId14"/>
    <p:sldId id="273" r:id="rId15"/>
    <p:sldId id="272" r:id="rId16"/>
    <p:sldId id="269" r:id="rId17"/>
    <p:sldId id="288" r:id="rId18"/>
    <p:sldId id="283" r:id="rId19"/>
    <p:sldId id="287" r:id="rId20"/>
    <p:sldId id="289" r:id="rId21"/>
    <p:sldId id="261" r:id="rId22"/>
    <p:sldId id="270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a Moraes" userId="c9c67e8a-58e2-4733-9a1c-5d44fec4775b" providerId="ADAL" clId="{F599FB46-2664-4451-8915-DAC0E081A147}"/>
  </pc:docChgLst>
  <pc:docChgLst>
    <pc:chgData name="Moraes,Marcia" userId="c9c67e8a-58e2-4733-9a1c-5d44fec4775b" providerId="ADAL" clId="{392B484F-CB16-4333-A8C1-0ABA628776B4}"/>
  </pc:docChgLst>
  <pc:docChgLst>
    <pc:chgData name="Marcia Moraes" userId="c9c67e8a-58e2-4733-9a1c-5d44fec4775b" providerId="ADAL" clId="{F2804607-B23D-4CB1-A74F-CBF2B1D1FF30}"/>
    <pc:docChg chg="undo modSld">
      <pc:chgData name="Marcia Moraes" userId="c9c67e8a-58e2-4733-9a1c-5d44fec4775b" providerId="ADAL" clId="{F2804607-B23D-4CB1-A74F-CBF2B1D1FF30}" dt="2024-01-09T19:59:07.507" v="105" actId="6549"/>
      <pc:docMkLst>
        <pc:docMk/>
      </pc:docMkLst>
      <pc:sldChg chg="modSp">
        <pc:chgData name="Marcia Moraes" userId="c9c67e8a-58e2-4733-9a1c-5d44fec4775b" providerId="ADAL" clId="{F2804607-B23D-4CB1-A74F-CBF2B1D1FF30}" dt="2024-01-09T19:49:29.851" v="90" actId="20577"/>
        <pc:sldMkLst>
          <pc:docMk/>
          <pc:sldMk cId="0" sldId="256"/>
        </pc:sldMkLst>
        <pc:spChg chg="mod">
          <ac:chgData name="Marcia Moraes" userId="c9c67e8a-58e2-4733-9a1c-5d44fec4775b" providerId="ADAL" clId="{F2804607-B23D-4CB1-A74F-CBF2B1D1FF30}" dt="2024-01-09T19:49:29.851" v="90" actId="20577"/>
          <ac:spMkLst>
            <pc:docMk/>
            <pc:sldMk cId="0" sldId="256"/>
            <ac:spMk id="187" creationId="{00000000-0000-0000-0000-000000000000}"/>
          </ac:spMkLst>
        </pc:spChg>
      </pc:sldChg>
      <pc:sldChg chg="addSp modSp">
        <pc:chgData name="Marcia Moraes" userId="c9c67e8a-58e2-4733-9a1c-5d44fec4775b" providerId="ADAL" clId="{F2804607-B23D-4CB1-A74F-CBF2B1D1FF30}" dt="2024-01-09T19:50:12.051" v="91" actId="6549"/>
        <pc:sldMkLst>
          <pc:docMk/>
          <pc:sldMk cId="3355554402" sldId="285"/>
        </pc:sldMkLst>
        <pc:spChg chg="mod">
          <ac:chgData name="Marcia Moraes" userId="c9c67e8a-58e2-4733-9a1c-5d44fec4775b" providerId="ADAL" clId="{F2804607-B23D-4CB1-A74F-CBF2B1D1FF30}" dt="2024-01-09T19:48:35.283" v="12" actId="1076"/>
          <ac:spMkLst>
            <pc:docMk/>
            <pc:sldMk cId="3355554402" sldId="285"/>
            <ac:spMk id="4" creationId="{E27D8C8C-09D1-4943-A314-14764238B178}"/>
          </ac:spMkLst>
        </pc:spChg>
        <pc:spChg chg="mod">
          <ac:chgData name="Marcia Moraes" userId="c9c67e8a-58e2-4733-9a1c-5d44fec4775b" providerId="ADAL" clId="{F2804607-B23D-4CB1-A74F-CBF2B1D1FF30}" dt="2024-01-09T19:50:12.051" v="91" actId="6549"/>
          <ac:spMkLst>
            <pc:docMk/>
            <pc:sldMk cId="3355554402" sldId="285"/>
            <ac:spMk id="5" creationId="{2F3DD349-C406-3948-BA8B-7082425AD5BD}"/>
          </ac:spMkLst>
        </pc:spChg>
        <pc:picChg chg="mod">
          <ac:chgData name="Marcia Moraes" userId="c9c67e8a-58e2-4733-9a1c-5d44fec4775b" providerId="ADAL" clId="{F2804607-B23D-4CB1-A74F-CBF2B1D1FF30}" dt="2024-01-09T19:47:23.453" v="10" actId="1076"/>
          <ac:picMkLst>
            <pc:docMk/>
            <pc:sldMk cId="3355554402" sldId="285"/>
            <ac:picMk id="2" creationId="{467550FC-4DB0-4072-964F-30BD4ABA9EF3}"/>
          </ac:picMkLst>
        </pc:picChg>
        <pc:picChg chg="add mod">
          <ac:chgData name="Marcia Moraes" userId="c9c67e8a-58e2-4733-9a1c-5d44fec4775b" providerId="ADAL" clId="{F2804607-B23D-4CB1-A74F-CBF2B1D1FF30}" dt="2024-01-09T19:47:27.380" v="11" actId="1076"/>
          <ac:picMkLst>
            <pc:docMk/>
            <pc:sldMk cId="3355554402" sldId="285"/>
            <ac:picMk id="3" creationId="{CB877F64-1DC5-47EB-9E7C-41CA3371C47A}"/>
          </ac:picMkLst>
        </pc:picChg>
        <pc:picChg chg="mod">
          <ac:chgData name="Marcia Moraes" userId="c9c67e8a-58e2-4733-9a1c-5d44fec4775b" providerId="ADAL" clId="{F2804607-B23D-4CB1-A74F-CBF2B1D1FF30}" dt="2024-01-09T19:47:16.285" v="7" actId="1076"/>
          <ac:picMkLst>
            <pc:docMk/>
            <pc:sldMk cId="3355554402" sldId="285"/>
            <ac:picMk id="1026" creationId="{002410BE-2607-46DB-B9B6-BE70B1B7AB54}"/>
          </ac:picMkLst>
        </pc:picChg>
        <pc:picChg chg="mod">
          <ac:chgData name="Marcia Moraes" userId="c9c67e8a-58e2-4733-9a1c-5d44fec4775b" providerId="ADAL" clId="{F2804607-B23D-4CB1-A74F-CBF2B1D1FF30}" dt="2024-01-09T19:47:18.186" v="8" actId="1076"/>
          <ac:picMkLst>
            <pc:docMk/>
            <pc:sldMk cId="3355554402" sldId="285"/>
            <ac:picMk id="1034" creationId="{6FB33BB1-8E47-4DF5-B87C-EFD276BBF462}"/>
          </ac:picMkLst>
        </pc:picChg>
        <pc:picChg chg="mod">
          <ac:chgData name="Marcia Moraes" userId="c9c67e8a-58e2-4733-9a1c-5d44fec4775b" providerId="ADAL" clId="{F2804607-B23D-4CB1-A74F-CBF2B1D1FF30}" dt="2024-01-09T19:47:20.143" v="9" actId="1076"/>
          <ac:picMkLst>
            <pc:docMk/>
            <pc:sldMk cId="3355554402" sldId="285"/>
            <ac:picMk id="1040" creationId="{C1A3EDF9-3B28-4528-B8C2-00F642E2F990}"/>
          </ac:picMkLst>
        </pc:picChg>
      </pc:sldChg>
      <pc:sldChg chg="modSp">
        <pc:chgData name="Marcia Moraes" userId="c9c67e8a-58e2-4733-9a1c-5d44fec4775b" providerId="ADAL" clId="{F2804607-B23D-4CB1-A74F-CBF2B1D1FF30}" dt="2024-01-09T19:59:07.507" v="105" actId="6549"/>
        <pc:sldMkLst>
          <pc:docMk/>
          <pc:sldMk cId="2907141204" sldId="288"/>
        </pc:sldMkLst>
        <pc:spChg chg="mod">
          <ac:chgData name="Marcia Moraes" userId="c9c67e8a-58e2-4733-9a1c-5d44fec4775b" providerId="ADAL" clId="{F2804607-B23D-4CB1-A74F-CBF2B1D1FF30}" dt="2024-01-09T19:52:57.803" v="103" actId="20577"/>
          <ac:spMkLst>
            <pc:docMk/>
            <pc:sldMk cId="2907141204" sldId="288"/>
            <ac:spMk id="3" creationId="{1D529CCF-21DF-C842-B7F2-62E2EBAA1DBF}"/>
          </ac:spMkLst>
        </pc:spChg>
        <pc:spChg chg="mod">
          <ac:chgData name="Marcia Moraes" userId="c9c67e8a-58e2-4733-9a1c-5d44fec4775b" providerId="ADAL" clId="{F2804607-B23D-4CB1-A74F-CBF2B1D1FF30}" dt="2024-01-09T19:59:07.507" v="105" actId="6549"/>
          <ac:spMkLst>
            <pc:docMk/>
            <pc:sldMk cId="2907141204" sldId="288"/>
            <ac:spMk id="4" creationId="{5D9AB689-C2A6-4880-8952-96A20E65C6C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788628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colostate.edu/~cs163/.Spring24/#/" TargetMode="Externa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nl:User:Algon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164: Java Programming</a:t>
            </a:r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(Albert.Lionelle@colostate.edu), </a:t>
            </a:r>
            <a:r>
              <a:rPr lang="en-US" sz="800" dirty="0">
                <a:solidFill>
                  <a:srgbClr val="9A9A9C"/>
                </a:solidFill>
              </a:rPr>
              <a:t>updated by Marcia Moraes (marcia.moraes@colostate.edu)</a:t>
            </a:r>
            <a:endParaRPr sz="800" dirty="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U-Behavior App and Research</a:t>
            </a: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64" y="842537"/>
            <a:ext cx="3695436" cy="20915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819" y="2934051"/>
            <a:ext cx="3231896" cy="1874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44B7C-0085-4443-9646-761F8263F4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6" t="16380" r="25882" b="6505"/>
          <a:stretch/>
        </p:blipFill>
        <p:spPr>
          <a:xfrm>
            <a:off x="1511630" y="968640"/>
            <a:ext cx="4006516" cy="3458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D2A28-ADC1-400D-A834-B34713DAD5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55" t="26891" r="79412" b="15593"/>
          <a:stretch/>
        </p:blipFill>
        <p:spPr>
          <a:xfrm>
            <a:off x="144285" y="1092573"/>
            <a:ext cx="1283233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6648-2585-774B-B4AC-4E902AA3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F45C8-3E2D-174B-99D0-9FBD46E9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421642"/>
          </a:xfrm>
        </p:spPr>
        <p:txBody>
          <a:bodyPr/>
          <a:lstStyle/>
          <a:p>
            <a:r>
              <a:rPr lang="en-US" dirty="0"/>
              <a:t>Tuesday Labs</a:t>
            </a:r>
          </a:p>
          <a:p>
            <a:pPr lvl="1"/>
            <a:r>
              <a:rPr lang="en-US" dirty="0"/>
              <a:t>2 of 4 grade is based on activities / participation</a:t>
            </a:r>
          </a:p>
          <a:p>
            <a:pPr lvl="2"/>
            <a:r>
              <a:rPr lang="en-US" dirty="0"/>
              <a:t>Self-explanation in comments, drawing out graphs, writing tests</a:t>
            </a:r>
          </a:p>
          <a:p>
            <a:pPr lvl="1"/>
            <a:r>
              <a:rPr lang="en-US" dirty="0"/>
              <a:t>2 of 4 grade is based on submitted / auto graded (one is often just debugging) </a:t>
            </a:r>
          </a:p>
          <a:p>
            <a:pPr lvl="1"/>
            <a:r>
              <a:rPr lang="en-US" dirty="0"/>
              <a:t>All is meant to be done during lab. </a:t>
            </a:r>
          </a:p>
          <a:p>
            <a:pPr lvl="1"/>
            <a:r>
              <a:rPr lang="en-US" dirty="0"/>
              <a:t>Miss a lab, you need to coordinate with the lab TA.</a:t>
            </a:r>
          </a:p>
          <a:p>
            <a:r>
              <a:rPr lang="en-US" dirty="0"/>
              <a:t>Thursday Labs</a:t>
            </a:r>
          </a:p>
          <a:p>
            <a:pPr lvl="1"/>
            <a:r>
              <a:rPr lang="en-US" dirty="0"/>
              <a:t>Meant to building small programs with a peer</a:t>
            </a:r>
          </a:p>
          <a:p>
            <a:pPr lvl="1"/>
            <a:r>
              <a:rPr lang="en-US" dirty="0"/>
              <a:t>Can often take more than one day</a:t>
            </a:r>
          </a:p>
          <a:p>
            <a:pPr lvl="1"/>
            <a:r>
              <a:rPr lang="en-US" dirty="0"/>
              <a:t>Will have both provided code and your own code you write</a:t>
            </a:r>
          </a:p>
          <a:p>
            <a:pPr lvl="1"/>
            <a:r>
              <a:rPr lang="en-US" dirty="0"/>
              <a:t>1 of 4 grade is based on activities / participation</a:t>
            </a:r>
          </a:p>
          <a:p>
            <a:pPr lvl="1"/>
            <a:r>
              <a:rPr lang="en-US" dirty="0"/>
              <a:t>3 of 4 is auto graded / based on working code. </a:t>
            </a:r>
          </a:p>
          <a:p>
            <a:pPr lvl="1"/>
            <a:r>
              <a:rPr lang="en-US" dirty="0"/>
              <a:t>Some of them *build* on each other, so you need past ones completed! </a:t>
            </a:r>
          </a:p>
        </p:txBody>
      </p:sp>
    </p:spTree>
    <p:extLst>
      <p:ext uri="{BB962C8B-B14F-4D97-AF65-F5344CB8AC3E}">
        <p14:creationId xmlns:p14="http://schemas.microsoft.com/office/powerpoint/2010/main" val="244013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Teams!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509854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</p:txBody>
      </p:sp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376454"/>
            <a:ext cx="8312726" cy="734688"/>
          </a:xfrm>
        </p:spPr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1394601"/>
            <a:ext cx="8312726" cy="1864998"/>
          </a:xfrm>
        </p:spPr>
        <p:txBody>
          <a:bodyPr/>
          <a:lstStyle/>
          <a:p>
            <a:r>
              <a:rPr lang="en-US" sz="1600" dirty="0"/>
              <a:t>Starts this week – meet your TAS and ask for help about Python Review Exam and any questions that you may have regarding the first readings</a:t>
            </a:r>
          </a:p>
          <a:p>
            <a:r>
              <a:rPr lang="en-US" sz="1600" dirty="0"/>
              <a:t>Help Desk – Office Hours (TA Code Review)</a:t>
            </a:r>
          </a:p>
          <a:p>
            <a:r>
              <a:rPr lang="en-US" sz="1600" dirty="0"/>
              <a:t>All hours are described here:</a:t>
            </a:r>
          </a:p>
          <a:p>
            <a:pPr lvl="1"/>
            <a:r>
              <a:rPr lang="en-US" sz="1468" dirty="0">
                <a:hlinkClick r:id="rId2"/>
              </a:rPr>
              <a:t>https://www.cs.colostate.edu/~cs163/.Spring24/#/</a:t>
            </a:r>
            <a:r>
              <a:rPr lang="en-US" sz="1468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9AB689-C2A6-4880-8952-96A20E65C6C2}"/>
              </a:ext>
            </a:extLst>
          </p:cNvPr>
          <p:cNvSpPr/>
          <p:nvPr/>
        </p:nvSpPr>
        <p:spPr>
          <a:xfrm>
            <a:off x="480251" y="3252522"/>
            <a:ext cx="4572000" cy="10310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Office Hours/Student Hours – Marcia</a:t>
            </a:r>
          </a:p>
          <a:p>
            <a:endParaRPr lang="en-US" sz="1600" dirty="0"/>
          </a:p>
          <a:p>
            <a:pPr marL="1714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MW 8:00-9:00 am – CSB 456 and Teams</a:t>
            </a:r>
          </a:p>
          <a:p>
            <a:pPr marL="1714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/>
              <a:t>By </a:t>
            </a:r>
            <a:r>
              <a:rPr lang="en-US" sz="12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9071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7935882" cy="1757341"/>
          </a:xfrm>
        </p:spPr>
        <p:txBody>
          <a:bodyPr/>
          <a:lstStyle/>
          <a:p>
            <a:r>
              <a:rPr lang="en-US" sz="1400" dirty="0"/>
              <a:t>Program copying will be monitored – don’t copy and/or share code!</a:t>
            </a:r>
          </a:p>
          <a:p>
            <a:r>
              <a:rPr lang="en-US" sz="1400" dirty="0"/>
              <a:t>Late submissions will not be accepted without document of illness, injury, or emergency</a:t>
            </a:r>
          </a:p>
          <a:p>
            <a:r>
              <a:rPr lang="en-US" sz="1400" dirty="0"/>
              <a:t>Help desk will show you how to debug and test your programs, they will not give you the code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400" dirty="0">
                <a:sym typeface="Wingdings" panose="05000000000000000000" pitchFamily="2" charset="2"/>
              </a:rPr>
              <a:t>Lab scores will be based on completion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A136-23FE-48E9-881F-249F8304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is Like Music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8640"/>
            <a:ext cx="8312726" cy="3402919"/>
          </a:xfrm>
        </p:spPr>
        <p:txBody>
          <a:bodyPr/>
          <a:lstStyle/>
          <a:p>
            <a:r>
              <a:rPr lang="en-US" sz="1800" dirty="0"/>
              <a:t>To be successful in CS 164</a:t>
            </a:r>
          </a:p>
          <a:p>
            <a:pPr lvl="1"/>
            <a:r>
              <a:rPr lang="en-US" sz="1400" dirty="0"/>
              <a:t>Work on your schedule – don’t fall behind</a:t>
            </a:r>
          </a:p>
          <a:p>
            <a:pPr lvl="2"/>
            <a:r>
              <a:rPr lang="en-US" sz="1400" dirty="0"/>
              <a:t>Come to lectures </a:t>
            </a:r>
          </a:p>
          <a:p>
            <a:pPr lvl="2"/>
            <a:r>
              <a:rPr lang="en-US" sz="1400" dirty="0"/>
              <a:t>Go to your lab</a:t>
            </a:r>
          </a:p>
          <a:p>
            <a:pPr lvl="1"/>
            <a:r>
              <a:rPr lang="en-US" sz="1400" dirty="0"/>
              <a:t>Get help when you are stuck</a:t>
            </a:r>
          </a:p>
          <a:p>
            <a:pPr lvl="1"/>
            <a:r>
              <a:rPr lang="en-US" sz="1400" dirty="0"/>
              <a:t>Keep practicing</a:t>
            </a:r>
          </a:p>
          <a:p>
            <a:r>
              <a:rPr lang="en-US" sz="1800" dirty="0"/>
              <a:t>Memorization</a:t>
            </a:r>
          </a:p>
          <a:p>
            <a:pPr lvl="1"/>
            <a:r>
              <a:rPr lang="en-US" sz="1400" dirty="0"/>
              <a:t>Won’t help you! </a:t>
            </a:r>
          </a:p>
          <a:p>
            <a:pPr lvl="1"/>
            <a:r>
              <a:rPr lang="en-US" sz="1400" dirty="0"/>
              <a:t>You can’t memorize problem solving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  <a:p>
            <a:pPr lvl="2"/>
            <a:r>
              <a:rPr lang="en-US" sz="1400" dirty="0"/>
              <a:t>You have to practice </a:t>
            </a:r>
            <a:r>
              <a:rPr lang="en-US" sz="1400" b="1" dirty="0"/>
              <a:t>Divide-Conquer-Glue</a:t>
            </a:r>
          </a:p>
        </p:txBody>
      </p:sp>
      <p:pic>
        <p:nvPicPr>
          <p:cNvPr id="4" name="Google Shape;217;p43">
            <a:extLst>
              <a:ext uri="{FF2B5EF4-FFF2-40B4-BE49-F238E27FC236}">
                <a16:creationId xmlns:a16="http://schemas.microsoft.com/office/drawing/2014/main" id="{8CAAB949-8980-42BD-8F41-71C0B8CED3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9133" y="233952"/>
            <a:ext cx="3820800" cy="3531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2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15638" y="25086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who was the first programmer?</a:t>
            </a:r>
            <a:endParaRPr dirty="0"/>
          </a:p>
        </p:txBody>
      </p:sp>
      <p:sp>
        <p:nvSpPr>
          <p:cNvPr id="3" name="Google Shape;210;p42">
            <a:extLst>
              <a:ext uri="{FF2B5EF4-FFF2-40B4-BE49-F238E27FC236}">
                <a16:creationId xmlns:a16="http://schemas.microsoft.com/office/drawing/2014/main" id="{401F1007-2C43-4BFF-8517-F9FEEBF1B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38" y="1091133"/>
            <a:ext cx="8312700" cy="3150454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-US" sz="1800" dirty="0"/>
              <a:t>Talk with your peers/neighbors </a:t>
            </a:r>
            <a:r>
              <a:rPr lang="en" sz="1800" dirty="0"/>
              <a:t>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Grab a paper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Write everyone names and their guesses (it could be “I don’t have any idea </a:t>
            </a:r>
            <a:r>
              <a:rPr lang="en-US" sz="1400" dirty="0">
                <a:sym typeface="Wingdings" panose="05000000000000000000" pitchFamily="2" charset="2"/>
              </a:rPr>
              <a:t>”)</a:t>
            </a:r>
          </a:p>
          <a:p>
            <a:pPr lvl="1"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800" dirty="0"/>
              <a:t>Do a web search to find an answer to that question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Write the first programmer’s name and at least one information that you found about them</a:t>
            </a:r>
          </a:p>
          <a:p>
            <a:pPr>
              <a:spcBef>
                <a:spcPts val="0"/>
              </a:spcBef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5216759" cy="3592594"/>
          </a:xfrm>
        </p:spPr>
        <p:txBody>
          <a:bodyPr/>
          <a:lstStyle/>
          <a:p>
            <a:pPr fontAlgn="base"/>
            <a:r>
              <a:rPr lang="en-US" sz="1800" dirty="0"/>
              <a:t>Grab a paper sheet, do a name tag and put it on your table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Do it as soon as you see this!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Have it with you at the end of the class, you will use it in our next classes!</a:t>
            </a:r>
            <a:endParaRPr lang="en-US" sz="1800" dirty="0"/>
          </a:p>
        </p:txBody>
      </p:sp>
      <p:pic>
        <p:nvPicPr>
          <p:cNvPr id="3078" name="Picture 6" descr="7 Things You Have to Do to Build a Powerful Community | Inc.com">
            <a:extLst>
              <a:ext uri="{FF2B5EF4-FFF2-40B4-BE49-F238E27FC236}">
                <a16:creationId xmlns:a16="http://schemas.microsoft.com/office/drawing/2014/main" id="{06F802C4-22D2-40D3-BB06-E75214AA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-641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69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42" y="114341"/>
            <a:ext cx="8312700" cy="672000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728" y="801636"/>
            <a:ext cx="8312700" cy="3592594"/>
          </a:xfrm>
        </p:spPr>
        <p:txBody>
          <a:bodyPr/>
          <a:lstStyle/>
          <a:p>
            <a:pPr fontAlgn="base"/>
            <a:r>
              <a:rPr lang="en-US" dirty="0"/>
              <a:t>PhD in Computer Science from Federal University of Rio Grande do </a:t>
            </a:r>
            <a:r>
              <a:rPr lang="en-US" dirty="0" err="1"/>
              <a:t>Sul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UFRGS</a:t>
            </a:r>
            <a:r>
              <a:rPr lang="en-US" dirty="0"/>
              <a:t>), Brazil</a:t>
            </a:r>
            <a:r>
              <a:rPr lang="en-US" sz="1000" dirty="0"/>
              <a:t> </a:t>
            </a:r>
          </a:p>
          <a:p>
            <a:pPr lvl="1" fontAlgn="base"/>
            <a:r>
              <a:rPr lang="en-US" sz="1000" dirty="0"/>
              <a:t>Artificial Intelligence applied to Education</a:t>
            </a:r>
          </a:p>
          <a:p>
            <a:pPr fontAlgn="base"/>
            <a:r>
              <a:rPr lang="en-US" dirty="0"/>
              <a:t>Research Interests</a:t>
            </a:r>
          </a:p>
          <a:p>
            <a:pPr lvl="1" fontAlgn="base"/>
            <a:r>
              <a:rPr lang="en-US" sz="1000" dirty="0"/>
              <a:t>Computer Science Education</a:t>
            </a:r>
          </a:p>
          <a:p>
            <a:pPr lvl="1" fontAlgn="base"/>
            <a:r>
              <a:rPr lang="en-US" sz="1000" dirty="0"/>
              <a:t>Learning Analytics</a:t>
            </a:r>
          </a:p>
          <a:p>
            <a:pPr lvl="1"/>
            <a:r>
              <a:rPr lang="en-US" sz="1000" dirty="0"/>
              <a:t>Technology Enhanced Teaching and Learning</a:t>
            </a:r>
          </a:p>
          <a:p>
            <a:pPr fontAlgn="base"/>
            <a:r>
              <a:rPr lang="en-US" dirty="0"/>
              <a:t>Outside Interests</a:t>
            </a:r>
          </a:p>
          <a:p>
            <a:pPr lvl="1" fontAlgn="base"/>
            <a:r>
              <a:rPr lang="en-US" sz="1000" dirty="0"/>
              <a:t>Reading</a:t>
            </a:r>
          </a:p>
          <a:p>
            <a:pPr lvl="1" fontAlgn="base"/>
            <a:r>
              <a:rPr lang="en-US" sz="1000" dirty="0"/>
              <a:t>Traveling with my family</a:t>
            </a:r>
          </a:p>
          <a:p>
            <a:pPr lvl="1" fontAlgn="base"/>
            <a:r>
              <a:rPr lang="en-US" sz="1000" dirty="0"/>
              <a:t>Riding my bicycle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19059-C21C-41E9-8282-208DAE2E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83" y="125149"/>
            <a:ext cx="1092207" cy="1092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01600"/>
          </a:effectLst>
        </p:spPr>
      </p:pic>
      <p:pic>
        <p:nvPicPr>
          <p:cNvPr id="1026" name="Picture 2" descr="Porto Alegre - The Capital Of The Rio Grande do Sul State Of Brazil -  WorldAtlas">
            <a:extLst>
              <a:ext uri="{FF2B5EF4-FFF2-40B4-BE49-F238E27FC236}">
                <a16:creationId xmlns:a16="http://schemas.microsoft.com/office/drawing/2014/main" id="{002410BE-2607-46DB-B9B6-BE70B1B7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4" y="3755259"/>
            <a:ext cx="1871247" cy="109220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demption Park Redemption Park. One of the postcards of Porto Alegre. Known for its fairs on weekends. porto alegre stock pictures, royalty-free photos &amp; images">
            <a:extLst>
              <a:ext uri="{FF2B5EF4-FFF2-40B4-BE49-F238E27FC236}">
                <a16:creationId xmlns:a16="http://schemas.microsoft.com/office/drawing/2014/main" id="{467550FC-4DB0-4072-964F-30BD4ABA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478" y="3759173"/>
            <a:ext cx="1939290" cy="1090058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tos de Porto Alegre para Decoração | Agência Preview">
            <a:extLst>
              <a:ext uri="{FF2B5EF4-FFF2-40B4-BE49-F238E27FC236}">
                <a16:creationId xmlns:a16="http://schemas.microsoft.com/office/drawing/2014/main" id="{6FB33BB1-8E47-4DF5-B87C-EFD276BB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22" y="3794889"/>
            <a:ext cx="1871247" cy="105257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1 lugares secretos e imperdíveis para visitar em Porto Alegre">
            <a:extLst>
              <a:ext uri="{FF2B5EF4-FFF2-40B4-BE49-F238E27FC236}">
                <a16:creationId xmlns:a16="http://schemas.microsoft.com/office/drawing/2014/main" id="{C1A3EDF9-3B28-4528-B8C2-00F642E2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00" y="3721894"/>
            <a:ext cx="1942298" cy="1092543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almetto Posters 22x24 Laminated Poster: Large brazil regions map">
            <a:extLst>
              <a:ext uri="{FF2B5EF4-FFF2-40B4-BE49-F238E27FC236}">
                <a16:creationId xmlns:a16="http://schemas.microsoft.com/office/drawing/2014/main" id="{CB877F64-1DC5-47EB-9E7C-41CA3371C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30" y="1352476"/>
            <a:ext cx="2338828" cy="233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544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8"/>
            <a:ext cx="3217863" cy="2944007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4805586" cy="368739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r>
              <a:rPr lang="en-US" dirty="0"/>
              <a:t>Always, always plan for readings to be done before class. </a:t>
            </a: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536714" y="2741663"/>
            <a:ext cx="31285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Review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 – RPA 1</a:t>
            </a:r>
          </a:p>
        </p:txBody>
      </p:sp>
      <p:pic>
        <p:nvPicPr>
          <p:cNvPr id="8" name="Picture 7" descr="https://m.media-amazon.com/images/I/71lZ0ysQYJL._AC_SL1000_.jpg">
            <a:extLst>
              <a:ext uri="{FF2B5EF4-FFF2-40B4-BE49-F238E27FC236}">
                <a16:creationId xmlns:a16="http://schemas.microsoft.com/office/drawing/2014/main" id="{C7B9124C-6201-4BCF-A297-42A45C32567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r="22840"/>
          <a:stretch/>
        </p:blipFill>
        <p:spPr bwMode="auto">
          <a:xfrm>
            <a:off x="5419402" y="-74306"/>
            <a:ext cx="3968750" cy="4984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50" y="18544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Topics Covered</a:t>
            </a:r>
            <a:endParaRPr dirty="0"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49" y="1029648"/>
            <a:ext cx="8642289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Basic Java Programming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Variables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Control Structures (Branching)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Loops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ArrayLists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Classes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Inheritance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Polymorphism 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Essentially - learning the tool to build basic programs!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Problem Solving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Divide-Conquer-Glue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 way to look at the world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Like learning music - programming takes practice, practice, practice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5452" y="4033173"/>
            <a:ext cx="268900" cy="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CD13-83E5-4D4C-8CBC-2EE14F996A12}"/>
              </a:ext>
            </a:extLst>
          </p:cNvPr>
          <p:cNvSpPr txBox="1"/>
          <p:nvPr/>
        </p:nvSpPr>
        <p:spPr>
          <a:xfrm>
            <a:off x="6508377" y="2501509"/>
            <a:ext cx="24436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Thinking:</a:t>
            </a:r>
          </a:p>
          <a:p>
            <a:r>
              <a:rPr lang="en-US" dirty="0"/>
              <a:t>Decomposition</a:t>
            </a:r>
          </a:p>
          <a:p>
            <a:r>
              <a:rPr lang="en-US" dirty="0"/>
              <a:t>Pattern Recognition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Algorithms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" dirty="0"/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pPr marL="152400" indent="0">
              <a:buNone/>
            </a:pPr>
            <a:endParaRPr lang="en"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332766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50" y="89989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Structure - Follow Canvas</a:t>
            </a:r>
            <a:endParaRPr dirty="0"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840322"/>
            <a:ext cx="8312700" cy="3954516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</a:p>
          <a:p>
            <a:pPr marL="615950" lvl="1" indent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Lectures, </a:t>
            </a:r>
            <a:r>
              <a:rPr lang="en-US" dirty="0"/>
              <a:t>Attendance, Worksheets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learning, a lot of group discussion and coding – BE HERE – or you will miss out. </a:t>
            </a:r>
          </a:p>
          <a:p>
            <a:pPr marL="615950" lvl="1" indent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content, due day assigned - coding/writing code</a:t>
            </a:r>
          </a:p>
          <a:p>
            <a:pPr marL="615950" lvl="1" indent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Checks/Retrieval Practice Activities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</a:p>
          <a:p>
            <a:pPr marL="615950" lvl="1" indent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5" y="-11697"/>
            <a:ext cx="8312726" cy="1284711"/>
          </a:xfrm>
        </p:spPr>
        <p:txBody>
          <a:bodyPr/>
          <a:lstStyle/>
          <a:p>
            <a:r>
              <a:rPr lang="en-US" dirty="0"/>
              <a:t>Knowledge Checks/Retrieval Practice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393" y="1397374"/>
            <a:ext cx="5546259" cy="3326103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endParaRPr lang="en-US" b="1" dirty="0"/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pPr marL="463005" lvl="1" indent="0">
              <a:buNone/>
            </a:pPr>
            <a:endParaRPr lang="en-US" dirty="0"/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other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5545"/>
              </p:ext>
            </p:extLst>
          </p:nvPr>
        </p:nvGraphicFramePr>
        <p:xfrm>
          <a:off x="5243188" y="3070289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c41bee-f0ee-4aa6-9399-a35fbb88351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6" ma:contentTypeDescription="Create a new document." ma:contentTypeScope="" ma:versionID="8a6cbedf0fa50d039049f798424873e6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8308f6b0971d5393350c61f7dc4d29b0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1CF95-8D9E-4903-979C-D7D589E9CE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EA99C7-83E9-4CD2-848B-EB412EFC4C2F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92c41bee-f0ee-4aa6-9399-a35fbb883510"/>
    <ds:schemaRef ds:uri="http://schemas.openxmlformats.org/package/2006/metadata/core-properties"/>
    <ds:schemaRef ds:uri="e06ed288-fd75-4b50-bbed-f5a5df88c31c"/>
  </ds:schemaRefs>
</ds:datastoreItem>
</file>

<file path=customXml/itemProps3.xml><?xml version="1.0" encoding="utf-8"?>
<ds:datastoreItem xmlns:ds="http://schemas.openxmlformats.org/officeDocument/2006/customXml" ds:itemID="{00E1DB29-AE09-44FF-93AD-BCD38691CC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1154</Words>
  <Application>Microsoft Office PowerPoint</Application>
  <PresentationFormat>On-screen Show (16:9)</PresentationFormat>
  <Paragraphs>195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Wingdings</vt:lpstr>
      <vt:lpstr>Office Theme</vt:lpstr>
      <vt:lpstr>1_Office Theme</vt:lpstr>
      <vt:lpstr>PowerPoint Presentation</vt:lpstr>
      <vt:lpstr>Who are you?</vt:lpstr>
      <vt:lpstr>Who Am I?</vt:lpstr>
      <vt:lpstr>Instructor: How to Contact Me?</vt:lpstr>
      <vt:lpstr>Weekly Announcements! </vt:lpstr>
      <vt:lpstr>Topics Covered</vt:lpstr>
      <vt:lpstr>Teaching Approach/Concepts</vt:lpstr>
      <vt:lpstr>Course Structure - Follow Canvas</vt:lpstr>
      <vt:lpstr>Knowledge Checks/Retrieval Practice Activities</vt:lpstr>
      <vt:lpstr>U-Behavior App and Research</vt:lpstr>
      <vt:lpstr>Labs</vt:lpstr>
      <vt:lpstr>MS Teams! </vt:lpstr>
      <vt:lpstr>Asking For Help! </vt:lpstr>
      <vt:lpstr>Expectation</vt:lpstr>
      <vt:lpstr>Coding is Like Music</vt:lpstr>
      <vt:lpstr>And who was the first programmer?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Marcia Moraes</cp:lastModifiedBy>
  <cp:revision>28</cp:revision>
  <dcterms:modified xsi:type="dcterms:W3CDTF">2024-01-09T19:59:09Z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